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6" r:id="rId4"/>
  </p:sldMasterIdLst>
  <p:notesMasterIdLst>
    <p:notesMasterId r:id="rId27"/>
  </p:notesMasterIdLst>
  <p:handoutMasterIdLst>
    <p:handoutMasterId r:id="rId28"/>
  </p:handoutMasterIdLst>
  <p:sldIdLst>
    <p:sldId id="335" r:id="rId5"/>
    <p:sldId id="369" r:id="rId6"/>
    <p:sldId id="367" r:id="rId7"/>
    <p:sldId id="368" r:id="rId8"/>
    <p:sldId id="370" r:id="rId9"/>
    <p:sldId id="340" r:id="rId10"/>
    <p:sldId id="341" r:id="rId11"/>
    <p:sldId id="351" r:id="rId12"/>
    <p:sldId id="352" r:id="rId13"/>
    <p:sldId id="353" r:id="rId14"/>
    <p:sldId id="356" r:id="rId15"/>
    <p:sldId id="354" r:id="rId16"/>
    <p:sldId id="355" r:id="rId17"/>
    <p:sldId id="361" r:id="rId18"/>
    <p:sldId id="358" r:id="rId19"/>
    <p:sldId id="359" r:id="rId20"/>
    <p:sldId id="360" r:id="rId21"/>
    <p:sldId id="362" r:id="rId22"/>
    <p:sldId id="364" r:id="rId23"/>
    <p:sldId id="365" r:id="rId24"/>
    <p:sldId id="345" r:id="rId25"/>
    <p:sldId id="371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755"/>
    <a:srgbClr val="A6CAEC"/>
    <a:srgbClr val="D9EDEC"/>
    <a:srgbClr val="90F97F"/>
    <a:srgbClr val="FF0066"/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5394" autoAdjust="0"/>
  </p:normalViewPr>
  <p:slideViewPr>
    <p:cSldViewPr snapToGrid="0">
      <p:cViewPr varScale="1">
        <p:scale>
          <a:sx n="106" d="100"/>
          <a:sy n="106" d="100"/>
        </p:scale>
        <p:origin x="786" y="156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94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5608A2FC-94EB-4E78-A22A-4C048CB24776}" type="datetime1">
              <a:rPr lang="pt-BR" smtClean="0"/>
              <a:t>22/06/2025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9E9D563E-BCB2-465B-8A3C-AC86CE64F69C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AD503E83-D289-449C-983E-79AA9113407F}" type="datetime1">
              <a:rPr lang="pt-BR" smtClean="0"/>
              <a:pPr/>
              <a:t>22/06/2025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8B990660-4B7D-4C11-96DB-B19FFA8CA9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589789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0771C-3135-C46F-E1F2-A29733503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4A457F9F-B301-3D69-AE83-1D8D4270A6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E64D04B9-AE6B-0C8C-E38E-3981DA5A63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5DE5EF94-3BFE-ADAF-32E2-D7AB8F750C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14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781905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A73C7-6992-0462-5419-B22B0EA94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D4A8A4EC-1E90-653C-9137-FCBFD63DA3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6A195CC5-ACEE-4478-BC81-5BB0AC31C8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B0DBBE1-49BE-FEFE-838F-73D618190D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15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3891790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44862-E593-7885-D460-A924A0F99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84C2C45C-C3AC-DFB2-508F-8774889D0A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B1EFBA1D-2739-80AF-C07D-EB61E89AE0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FA6AD0D6-B0B4-1940-0FAF-5735460A65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16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305863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0708E-1B71-FA79-5175-C5B6FE720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D673138D-EE06-07D4-E2B5-45D56709C9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F99D84EC-3C2C-4AC4-5DA2-941397C077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C9A6AA3-244F-A99D-03AF-4A0C631F25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17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1191465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933E9E-FE94-FF0A-CC79-7ED3360CF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A8E09E89-B407-F9DA-8DD4-53518DB8C0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80E9CA48-2BF5-AA85-47BC-FD05E9AB51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6878B27-4D7B-3B12-61C5-0A19D60A71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18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4252507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07DE7-3C1D-8754-FC3B-E1C6D05EA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62E8233A-F0E3-475D-51AC-51FDCD24FC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84C46213-5BE0-161E-AF64-69DDC87632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331443B-7BA5-3BE3-3CA5-ACC243901D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19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1672326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088AF-A059-E2B6-9D9E-4D50D2B1D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4BCFD342-3330-84BD-38C4-0D5CEAB67B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F98444D8-7298-7E44-57EB-339138B99C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64E84444-0762-439A-62E7-D4449E7F67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20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530969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21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8765741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73AD7C-8FF6-EBF4-001A-622AF40A3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12EA257F-4CAF-FB2D-8519-97FAEACF18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0F093EB8-B22F-6C96-889F-807A55E4C2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5EA27F35-E115-C1AB-6031-0693BD1ED7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22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686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6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89252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7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574796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FE39A-35B2-A8AE-1866-C496225CE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6EF83DEE-CE2C-D37B-9C3C-552947B887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A030E064-034E-E161-8F05-B5EDFBC78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5F2782A5-E1DE-62CC-757C-65A2883226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8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87916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D45BA-021D-1C0E-E58A-53524E229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C26E6A82-C514-D9E7-008B-0511744E2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093079AE-3F6B-0171-146F-F411946078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3E2B765-53A7-80C5-B20A-24BF176F80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9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42810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650B6-5B7C-18DD-0E78-5704FD225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81FC95B4-2823-19A0-7B50-D95C8957DF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283EADBC-6687-336A-5801-19B546816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55E3331F-8820-DA3C-7A4E-8460DA6C43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10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50297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DA961-7754-1A30-2047-F5F95D797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76F8A911-987B-BFAB-BC57-574709D8C4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BB3B5927-FDC6-5E06-B69F-2E0E13B7ED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CB607C8-9CA3-1311-CD5A-5732F5B6E4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4130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96065-C5CD-16AC-E239-DFBFBFE0B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BF941F47-65D6-2C3C-DB2C-1CD6EF635B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05869C3E-97B9-E00F-961E-308FC77FDD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3D673ACF-138C-AD81-AC12-4514568134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12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460615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3E64F5-F6A8-9094-580E-09C5AFCD4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D3438B20-7BE7-71E2-8D6B-987AEC8EEC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A2735071-F7A6-87CC-9214-599135DC94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665D4E7B-9D24-0729-A886-A321C13100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8B990660-4B7D-4C11-96DB-B19FFA8CA93C}" type="slidenum">
              <a:rPr lang="pt-BR" noProof="0" smtClean="0"/>
              <a:t>13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5641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F4429C-0EEF-85F3-2A4B-2C66E355F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307183-7F1C-8058-EF35-C9852CE94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72422F-723C-62EA-048F-644F23F59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0D429A-6633-5498-7323-852FB5E15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E54DD3-303B-CDAB-80BF-09C1C729A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4646268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2D7E51-258A-B98B-C1ED-5E76C592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6ABE3CD-7FA1-82E6-580C-A62AA5EA60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35E233-A5B1-1056-E1BA-D61D22CCC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EC66B39-8E50-709A-35DB-F29AD1672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7B458BA-8419-7DFB-57B2-74C491BB9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053679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76E7D44-CFE8-3AC1-A582-40CD8C2B1B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BF20F78-8A49-DFFC-C853-0C2E1B4E8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5AC819-FC80-B91A-5161-A78973C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887FB9-12A2-B3BA-6923-CDEB35137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9366D1F-BF95-54EF-AC41-52EB426B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7278273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rtlCol="0" anchor="b">
            <a:normAutofit/>
          </a:bodyPr>
          <a:lstStyle>
            <a:lvl1pPr algn="l">
              <a:defRPr lang="pt-BR" sz="4000" b="1" baseline="0"/>
            </a:lvl1pPr>
          </a:lstStyle>
          <a:p>
            <a:pPr rtl="0"/>
            <a:r>
              <a:rPr lang="pt-BR"/>
              <a:t>CLIQUE PARA adicionar o TÍTULO</a:t>
            </a: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284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e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pt-BR" sz="2800" baseline="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1400"/>
            </a:lvl5pPr>
          </a:lstStyle>
          <a:p>
            <a:pPr lvl="0" rtl="0"/>
            <a:r>
              <a:rPr lang="pt-BR"/>
              <a:t>Clique para adicionar o texto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 rtlCol="0"/>
          <a:lstStyle>
            <a:lvl1pPr>
              <a:spcBef>
                <a:spcPts val="0"/>
              </a:spcBef>
              <a:spcAft>
                <a:spcPts val="1200"/>
              </a:spcAft>
              <a:defRPr lang="pt-BR"/>
            </a:lvl1pPr>
            <a:lvl2pPr>
              <a:spcBef>
                <a:spcPts val="0"/>
              </a:spcBef>
              <a:spcAft>
                <a:spcPts val="600"/>
              </a:spcAft>
              <a:defRPr lang="pt-BR"/>
            </a:lvl2pPr>
            <a:lvl3pPr>
              <a:spcBef>
                <a:spcPts val="0"/>
              </a:spcBef>
              <a:spcAft>
                <a:spcPts val="600"/>
              </a:spcAft>
              <a:defRPr lang="pt-BR"/>
            </a:lvl3pPr>
            <a:lvl4pPr>
              <a:spcBef>
                <a:spcPts val="0"/>
              </a:spcBef>
              <a:spcAft>
                <a:spcPts val="600"/>
              </a:spcAft>
              <a:defRPr lang="pt-BR" sz="2000"/>
            </a:lvl4pPr>
            <a:lvl5pPr>
              <a:spcBef>
                <a:spcPts val="0"/>
              </a:spcBef>
              <a:spcAft>
                <a:spcPts val="600"/>
              </a:spcAft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pt-BR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2678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da seção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rtlCol="0" anchor="b">
            <a:normAutofit/>
          </a:bodyPr>
          <a:lstStyle>
            <a:lvl1pPr>
              <a:defRPr lang="pt-BR" sz="4000"/>
            </a:lvl1pPr>
          </a:lstStyle>
          <a:p>
            <a:pPr rtl="0"/>
            <a:r>
              <a:rPr lang="pt-BR"/>
              <a:t>CLIQUE PARA adicionar o TÍTULO</a:t>
            </a:r>
          </a:p>
        </p:txBody>
      </p:sp>
      <p:sp>
        <p:nvSpPr>
          <p:cNvPr id="675" name="Espaço Reservado para Tex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lang="pt-BR" sz="2800"/>
            </a:lvl1pPr>
            <a:lvl2pPr marL="457200" indent="0">
              <a:lnSpc>
                <a:spcPts val="2400"/>
              </a:lnSpc>
              <a:buNone/>
              <a:defRPr lang="pt-BR" sz="2000"/>
            </a:lvl2pPr>
            <a:lvl3pPr marL="914400" indent="0">
              <a:lnSpc>
                <a:spcPts val="2400"/>
              </a:lnSpc>
              <a:buNone/>
              <a:defRPr lang="pt-BR" sz="2000"/>
            </a:lvl3pPr>
            <a:lvl4pPr marL="1371600" indent="0">
              <a:lnSpc>
                <a:spcPts val="2400"/>
              </a:lnSpc>
              <a:buNone/>
              <a:defRPr lang="pt-BR" sz="2000"/>
            </a:lvl4pPr>
            <a:lvl5pPr marL="1828800" indent="0">
              <a:lnSpc>
                <a:spcPts val="2400"/>
              </a:lnSpc>
              <a:buNone/>
              <a:defRPr lang="pt-BR" sz="2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2440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e 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pt-BR" sz="2800" baseline="0"/>
            </a:lvl1pPr>
          </a:lstStyle>
          <a:p>
            <a:pPr rtl="0"/>
            <a:r>
              <a:rPr lang="pt-BR"/>
              <a:t>CLIQUE PARA adicionar o TÍTULO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5pPr>
            <a:lvl6pPr marL="1600200">
              <a:defRPr lang="pt-BR"/>
            </a:lvl6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4" rtl="0"/>
            <a:r>
              <a:rPr lang="pt-BR"/>
              <a:t>Quarto nível</a:t>
            </a:r>
          </a:p>
          <a:p>
            <a:pPr lvl="5" rtl="0"/>
            <a:r>
              <a:rPr lang="pt-BR"/>
              <a:t>Quinto nível</a:t>
            </a:r>
          </a:p>
        </p:txBody>
      </p:sp>
      <p:sp>
        <p:nvSpPr>
          <p:cNvPr id="11" name="Espaço Reservado para Conteú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pt-BR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pt-BR"/>
            </a:lvl1pPr>
          </a:lstStyle>
          <a:p>
            <a:pPr rtl="0"/>
            <a:r>
              <a:rPr lang="pt-BR"/>
              <a:t>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8582907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e Dois Conteú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pt-BR" sz="2800" baseline="0"/>
            </a:lvl1pPr>
          </a:lstStyle>
          <a:p>
            <a:pPr rtl="0"/>
            <a:r>
              <a:rPr lang="pt-BR"/>
              <a:t>CLIQUE PARA adicionar o TÍTULO</a:t>
            </a:r>
          </a:p>
        </p:txBody>
      </p: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 rtlCol="0"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lang="pt-BR"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lang="pt-BR"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lang="pt-BR"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lang="pt-BR"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1" name="Espaço Reservado para Conteú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pt-BR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pt-BR"/>
            </a:lvl1pPr>
          </a:lstStyle>
          <a:p>
            <a:pPr rtl="0"/>
            <a:r>
              <a:rPr lang="pt-BR"/>
              <a:t>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13555432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a seção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pt-BR" sz="4000" baseline="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ção Título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pt-BR" sz="4000" baseline="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 rtlCol="0">
            <a:normAutofit/>
          </a:bodyPr>
          <a:lstStyle>
            <a:lvl1pPr marL="0" indent="0">
              <a:buNone/>
              <a:defRPr lang="pt-BR" sz="2800"/>
            </a:lvl1pPr>
            <a:lvl2pPr marL="457200" indent="0">
              <a:buNone/>
              <a:defRPr lang="pt-BR" sz="2400"/>
            </a:lvl2pPr>
            <a:lvl3pPr marL="914400" indent="0">
              <a:buNone/>
              <a:defRPr lang="pt-BR" sz="2000"/>
            </a:lvl3pPr>
            <a:lvl4pPr marL="1371600" indent="0">
              <a:buNone/>
              <a:defRPr lang="pt-BR" sz="1800"/>
            </a:lvl4pPr>
            <a:lvl5pPr marL="1828800" indent="0">
              <a:buNone/>
              <a:defRPr lang="pt-BR" sz="1800"/>
            </a:lvl5pPr>
          </a:lstStyle>
          <a:p>
            <a:pPr lvl="0" rtl="0"/>
            <a:r>
              <a:rPr lang="pt-BR"/>
              <a:t>Clique para adicionar o texto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 do Títu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pt-BR" sz="2800" baseline="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pt-BR" sz="1400"/>
            </a:lvl5pPr>
          </a:lstStyle>
          <a:p>
            <a:pPr lvl="0" rtl="0"/>
            <a:r>
              <a:rPr lang="pt-BR"/>
              <a:t>Clique para adicionar o texto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</p:txBody>
      </p:sp>
      <p:sp>
        <p:nvSpPr>
          <p:cNvPr id="5" name="Espaço Reservado para o Número do Slide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pt-BR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52E036-AD10-660E-4A9D-424C33539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5E0EF1-E1CB-288C-9069-3B8A20268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F4017F-CCC7-9DD7-C0AA-5EA15A526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5CDC9B-C329-E0FE-B927-B775B3342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2D5748C-C326-33EA-B1D9-E92B2A06F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694438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pt-BR" sz="2800" baseline="0"/>
            </a:lvl1pPr>
          </a:lstStyle>
          <a:p>
            <a:pPr rtl="0"/>
            <a:r>
              <a:rPr lang="pt-BR"/>
              <a:t>CLIQUE PARA adicionar o TÍTULO</a:t>
            </a:r>
          </a:p>
        </p:txBody>
      </p:sp>
      <p:sp>
        <p:nvSpPr>
          <p:cNvPr id="11" name="Espaço Reservado para Conteú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 rtlCol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pt-BR"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pt-BR"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pt-BR"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pt-BR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pt-BR"/>
            </a:lvl1pPr>
          </a:lstStyle>
          <a:p>
            <a:pPr rtl="0"/>
            <a:r>
              <a:rPr lang="pt-BR"/>
              <a:t>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rtlCol="0" anchor="b">
            <a:normAutofit/>
          </a:bodyPr>
          <a:lstStyle>
            <a:lvl1pPr>
              <a:defRPr lang="pt-BR" sz="4000" baseline="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lang="pt-BR"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lang="pt-BR"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lang="pt-BR"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lang="pt-BR" sz="2000"/>
            </a:lvl5pPr>
          </a:lstStyle>
          <a:p>
            <a:pPr lvl="0" rtl="0"/>
            <a:r>
              <a:rPr lang="pt-BR"/>
              <a:t>Clique para adicionar o texto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 </a:t>
            </a:r>
          </a:p>
          <a:p>
            <a:pPr lvl="3" rtl="0"/>
            <a:r>
              <a:rPr lang="pt-BR"/>
              <a:t>Quarto nível </a:t>
            </a:r>
          </a:p>
          <a:p>
            <a:pPr lvl="4" rtl="0"/>
            <a:r>
              <a:rPr lang="pt-BR"/>
              <a:t>Quinto nível </a:t>
            </a:r>
          </a:p>
          <a:p>
            <a:pPr lvl="0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 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lang="pt-BR" sz="40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grpSp>
        <p:nvGrpSpPr>
          <p:cNvPr id="815" name="Grupo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pt-BR"/>
              </a:defPPr>
            </a:lstStyle>
            <a:p>
              <a:pPr rtl="0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47BEFD-7A60-B357-13C3-BC5A6BBE1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2D74F7-2093-217D-4621-97F00D900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94BEB7-0E1A-8C33-D41D-B16F47AD2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B49DC80-E9EA-0B53-96F5-33A3B79AA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CF4226-E64A-30C6-C706-300C625A0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726228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94A04E-8AC3-2B0B-CD7F-4790130A5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ED0398-1414-E859-8A13-BD3575B60B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1A237D3-7072-E402-A3A6-3E7540C97C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F2B6318-B7FF-8AEC-B23E-3A2F1D23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9B2C95F-717D-3B7A-D83A-8EA3A5A21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5ABB698-A977-3B2D-0B5C-F478A8CC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900412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77734C-7866-E166-4438-B94A8F8B6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BB14354-96AB-34FA-6D7F-04A565BD3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30003E9-D693-C5DC-34A3-E60F24B7B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BB0403-23BC-B0E8-C0F2-79CEC8D6FB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7DE2B32-13F1-5EAD-AEAC-157D91C813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7D106CE-3A63-32CA-A561-D8D48984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E8B6DBB-4DD6-B1CC-E0CC-CAFEDD403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56F00BA-0311-85E8-1763-D8808272D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366832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AB1B7-30D6-1965-E4EC-8726A05B3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09BFCA1-08F6-F46A-C2C2-6472E9CFF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5AFC0F5-3CE9-2FB1-108A-F3C14A4EB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358023B-3882-B5E5-CE83-71AB16F0F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361122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F608D80-13C0-4053-3510-DF2024672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6E1C538-C626-709C-5737-5015C6D7C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5E53977-60E9-8396-F3D1-03F09FD0E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4371560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DF4971-5CCA-DB6C-C7D1-C24DC08C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661C5F-E87A-CCCB-C266-A6BDBED07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D853ACE-B989-04C2-74F2-C6AFD0E60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7473C9C-DFCB-04FF-0D84-AD85026AD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21F11DF-E5A8-10C6-6925-CF2A06A43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3C0B93-407E-7118-B34D-E813A8F5D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38227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A69398-835A-6605-4F3F-1AA6E4756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629D879-8338-3DD7-13E0-0557F29EF2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FF1BBED-3FA1-90C8-4288-1E4CB10A1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776D32-2E51-DDA9-070A-9E190744E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5CC08C3-D430-1F98-1329-FCA8D4B38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43CFEFE-E56E-8D64-9AAD-94DE22D5E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85254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A2A8342-4A37-8B1B-A609-C8FDD324C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AA30B9-1F37-5499-8C22-EE05A2047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21E1B2-1A8C-A104-B37B-448C151BF6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E3CF6C-EF90-4AEF-9EDF-9B1DC570E0B1}" type="datetimeFigureOut">
              <a:rPr lang="pt-BR" smtClean="0"/>
              <a:t>22/06/2025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25D04B-9E22-E68E-3EE2-D64C860E97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BF771F-C231-7A9B-9801-0A3936A752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1667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20" r:id="rId13"/>
    <p:sldLayoutId id="2147483721" r:id="rId14"/>
    <p:sldLayoutId id="2147483722" r:id="rId15"/>
    <p:sldLayoutId id="2147483723" r:id="rId16"/>
    <p:sldLayoutId id="2147483695" r:id="rId17"/>
    <p:sldLayoutId id="2147483696" r:id="rId18"/>
    <p:sldLayoutId id="2147483701" r:id="rId19"/>
    <p:sldLayoutId id="2147483704" r:id="rId20"/>
    <p:sldLayoutId id="2147483705" r:id="rId21"/>
    <p:sldLayoutId id="2147483651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lucas.souzacosta@outlook.com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MS Titanic - Enciclopédia da História Mundial">
            <a:extLst>
              <a:ext uri="{FF2B5EF4-FFF2-40B4-BE49-F238E27FC236}">
                <a16:creationId xmlns:a16="http://schemas.microsoft.com/office/drawing/2014/main" id="{59042A7A-F220-2D21-730C-5DA04DB501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75" b="1616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0091" y="-2021205"/>
            <a:ext cx="5221224" cy="3056343"/>
          </a:xfrm>
        </p:spPr>
        <p:txBody>
          <a:bodyPr rtlCol="0"/>
          <a:lstStyle>
            <a:defPPr>
              <a:defRPr lang="pt-BR"/>
            </a:defPPr>
          </a:lstStyle>
          <a:p>
            <a:pPr rtl="0">
              <a:lnSpc>
                <a:spcPct val="100000"/>
              </a:lnSpc>
            </a:pPr>
            <a:r>
              <a:rPr lang="pt-BR" dirty="0"/>
              <a:t>RMS Titanic</a:t>
            </a:r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B9914028-E0B6-7324-C422-4CFE85AA3F1C}"/>
              </a:ext>
            </a:extLst>
          </p:cNvPr>
          <p:cNvSpPr txBox="1">
            <a:spLocks/>
          </p:cNvSpPr>
          <p:nvPr/>
        </p:nvSpPr>
        <p:spPr>
          <a:xfrm>
            <a:off x="1619821" y="-1632947"/>
            <a:ext cx="5221224" cy="30563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pt-BR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40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2000" dirty="0"/>
              <a:t>Um case de </a:t>
            </a:r>
            <a:r>
              <a:rPr lang="pt-BR" sz="2000" u="sng" dirty="0"/>
              <a:t>insucesso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5A5BC-3656-78CA-FFFC-CC782720C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C57CA0-EC47-105E-F7E6-FD6B46A80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FAB3152-D696-55C9-38A3-840060FDEA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6564" y="2638988"/>
            <a:ext cx="4144062" cy="2291691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Entretanto, quando apenas os </a:t>
            </a:r>
            <a:r>
              <a:rPr lang="pt-BR" b="1" dirty="0">
                <a:solidFill>
                  <a:srgbClr val="92D050"/>
                </a:solidFill>
              </a:rPr>
              <a:t>sobreviventes</a:t>
            </a:r>
            <a:r>
              <a:rPr lang="pt-BR" dirty="0"/>
              <a:t> são observados, o gráfico se inverte, demonstrando que a maioria destes são </a:t>
            </a:r>
            <a:r>
              <a:rPr lang="pt-BR" b="1" dirty="0">
                <a:solidFill>
                  <a:srgbClr val="FF0066"/>
                </a:solidFill>
              </a:rPr>
              <a:t>mulheres</a:t>
            </a:r>
            <a:r>
              <a:rPr lang="pt-BR" dirty="0">
                <a:solidFill>
                  <a:srgbClr val="FF0066"/>
                </a:solidFill>
              </a:rPr>
              <a:t>.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198B7085-9D92-6E1C-F5DD-9AA1A544A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10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6523814B-9073-7EA5-4149-90A099D561B3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Idade x Sexo dos </a:t>
            </a:r>
            <a:r>
              <a:rPr lang="pt-BR" b="1" dirty="0">
                <a:solidFill>
                  <a:srgbClr val="92D050"/>
                </a:solidFill>
              </a:rPr>
              <a:t>Sobreviventes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FAF4432-355B-2740-4C23-BBCAD5467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715" y="1444834"/>
            <a:ext cx="6796348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75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DE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A884CB-DEA5-AD58-14EF-C66C20206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AC97CF13-22F6-48B2-29BB-71EBE48BF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1468" y="-120094"/>
            <a:ext cx="5998638" cy="747842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40DED2C-51BC-4E49-C26F-2A997985A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463404"/>
            <a:ext cx="4615544" cy="1326204"/>
          </a:xfrm>
        </p:spPr>
        <p:txBody>
          <a:bodyPr rtlCol="0"/>
          <a:lstStyle>
            <a:defPPr>
              <a:defRPr lang="pt-BR"/>
            </a:defPPr>
          </a:lstStyle>
          <a:p>
            <a:pPr algn="ctr" rtl="0">
              <a:lnSpc>
                <a:spcPct val="100000"/>
              </a:lnSpc>
            </a:pPr>
            <a:r>
              <a:rPr lang="pt-BR" b="1" dirty="0"/>
              <a:t>Mais sobre os passageiros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8209C43-7EE9-4182-B061-633412B28E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0" y="2969598"/>
            <a:ext cx="5580586" cy="219759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 que mais os dados mostram?</a:t>
            </a:r>
          </a:p>
        </p:txBody>
      </p:sp>
      <p:pic>
        <p:nvPicPr>
          <p:cNvPr id="7" name="Imagem 6" descr="Uma imagem contendo Ícone&#10;&#10;Descrição gerada automaticamente">
            <a:extLst>
              <a:ext uri="{FF2B5EF4-FFF2-40B4-BE49-F238E27FC236}">
                <a16:creationId xmlns:a16="http://schemas.microsoft.com/office/drawing/2014/main" id="{6021DD0E-95E3-4E1B-D5FE-6D826DE3EE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24" y="1056017"/>
            <a:ext cx="4745966" cy="474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70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D2E7C-D3C5-E025-196B-C9DB2C47A8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E05AF5-5BF6-F927-E18A-CDB79115E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D8AECE-D603-917D-EB62-893E7063195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04981" y="1749503"/>
            <a:ext cx="4160218" cy="4125085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Neste gráfico bicolor, fica ainda mais evidente a discrepância entre os sobreviventes de ambos os sexos no naufrágio do RMS Titanic;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Essa disparidade é resultado do método de evacuação no momento do naufrágio, pois a </a:t>
            </a:r>
            <a:r>
              <a:rPr lang="pt-BR" b="1" dirty="0"/>
              <a:t>prioridade eram as mulheres e crianças.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5239E809-BE62-8557-196E-2D5DC9810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12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72A6F92D-6BFA-048F-635C-4F46D36E53EB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Sobreviventes x Sexo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DCEB77E-614E-3C43-B041-9D964F3A1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716" y="1487967"/>
            <a:ext cx="6709556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4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3E7D6-BD0E-03DA-EA4D-C4E61AC47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80C8E9-F677-D01E-1BF6-29FCA2F62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3BF77A-74EC-ADD9-5409-2A1E59205D7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2477" y="1487766"/>
            <a:ext cx="4160218" cy="4408909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Neste gráfico, é notável que, apesar da </a:t>
            </a:r>
            <a:r>
              <a:rPr lang="pt-BR" b="1" dirty="0"/>
              <a:t>primeira classe ter sobrevivido mais de 60% </a:t>
            </a:r>
            <a:r>
              <a:rPr lang="pt-BR" dirty="0"/>
              <a:t>das pessoas, enquanto a </a:t>
            </a:r>
            <a:r>
              <a:rPr lang="pt-BR" b="1" dirty="0"/>
              <a:t>segunda classe, pouco mais de 40%</a:t>
            </a:r>
            <a:r>
              <a:rPr lang="pt-BR" dirty="0"/>
              <a:t>, foi a </a:t>
            </a:r>
            <a:r>
              <a:rPr lang="pt-BR" b="1" dirty="0"/>
              <a:t>terceira classe </a:t>
            </a:r>
            <a:r>
              <a:rPr lang="pt-BR" dirty="0"/>
              <a:t>que compunha a </a:t>
            </a:r>
            <a:r>
              <a:rPr lang="pt-BR" b="1" dirty="0"/>
              <a:t>maior parte das pessoas </a:t>
            </a:r>
            <a:r>
              <a:rPr lang="pt-BR" dirty="0"/>
              <a:t>a bordo, e </a:t>
            </a:r>
            <a:r>
              <a:rPr lang="pt-BR" b="1" u="sng" dirty="0"/>
              <a:t>também foi a mais afetada.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Dessa forma, apesar de ter sido a classe mais afetada, </a:t>
            </a:r>
            <a:r>
              <a:rPr lang="pt-BR" b="1" dirty="0"/>
              <a:t>a maior quantidade de sobreviventes foi da 3ª classe.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F4E5F915-844F-B1E0-CC09-23C95A8F5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13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B3262C37-11D1-E861-25C4-5482B258F340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Sobreviventes x Classe Social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925B608-536C-2E00-58AA-CE30D6AAD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2695" y="1183889"/>
            <a:ext cx="7406426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07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B2139-2E3B-D508-AE54-CA0F836A9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BDC5C-7D8D-39A8-B9EC-B3ADBBC1E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0A11FEC-C70E-571D-1B47-898E47DA066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530860" y="1378898"/>
            <a:ext cx="4160218" cy="4669395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É possível notar que ter um a dois irmãos e/ou cônjuge embarcados pode aumentar a taxa de sobrevivência dos passageiros.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Isso talvez possa ser explicado na união desses passageiros na hora do naufrágio, a fim de se salvarem juntos, e se ajudarem nesse momento tão crítico.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Porém, talvez ter muitos parentes embarcados pode ter complicado a situação por serem muitas pessoas para 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86320513-5EFC-546A-724E-E476601D2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14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2A28998B-29AC-8819-5CE3-09917267C333}"/>
              </a:ext>
            </a:extLst>
          </p:cNvPr>
          <p:cNvSpPr txBox="1">
            <a:spLocks/>
          </p:cNvSpPr>
          <p:nvPr/>
        </p:nvSpPr>
        <p:spPr>
          <a:xfrm>
            <a:off x="911351" y="870412"/>
            <a:ext cx="8967939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Sobreviventes x Quantidade de Irmãos/</a:t>
            </a:r>
            <a:r>
              <a:rPr lang="pt-BR" dirty="0" err="1"/>
              <a:t>Conjuges</a:t>
            </a:r>
            <a:r>
              <a:rPr lang="pt-BR" dirty="0"/>
              <a:t> embarcados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D56E5F9-CA4E-90D0-7F00-5440D9B21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46" y="1553595"/>
            <a:ext cx="7080857" cy="4320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50C28DE8-1A5E-441B-C264-2E86D679A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635" y="1259457"/>
            <a:ext cx="7225678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354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08C932-FAEA-2F07-66B3-380856D52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58A12C-EC81-7BD6-0513-21C213B69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20079E2-65D9-33AB-124A-C3551479FA6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2477" y="1487766"/>
            <a:ext cx="4160218" cy="4408909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Os passageiros que não tinham pais/filhos embarcados tiveram uma taxa consideravelmente menor de sobrevivência se comparados aos passageiros com 1 até 3 nessa métrica.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Já com 4 ou mais pais/filhos embarcados, a taxa retornou a cair ou não há quantidade de dados suficientes para se ter uma boa análise.</a:t>
            </a:r>
            <a:endParaRPr lang="pt-BR" b="1" dirty="0"/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14F63FD0-3427-616C-8629-35C8E6808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15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EED85B41-76EC-93BE-3120-4EBC7CC00848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Sobreviventes x Quantidade de Pais/Filhos embarcados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98DB761-3EDE-7AA7-48B5-5B10197B2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958" y="1206622"/>
            <a:ext cx="7261626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1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AE0B5-BF0C-3BE5-F1A2-5BCF971E8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9052B2-A0F5-044C-1018-1B7254C81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C995CC3-39BF-A0EF-A7E1-A4F6C00F05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2477" y="1487766"/>
            <a:ext cx="4160218" cy="4408909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A grande maioria das pessoas embarcou no porto S, de todas as três classes, mas principalmente da segunda.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Pouco menos da metade dos passageiros da primeira classe embarcaram no porto C.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A grande maioria dos passageiros que embarcaram no porto Q eram da terceira classe.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61C40183-8A37-251B-FB4C-6E7FA5DDE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16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1E603C76-6093-33E2-0CFC-6C21215ADDDB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Passageiros x Classe Social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7C3590C-6774-A0E2-9D1A-8F829AD08D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385" y="1172220"/>
            <a:ext cx="7225678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938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D3DD4-CDEE-8C6A-0E0B-74BAD61D6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14AE13-3FAC-9135-C038-A44BB92BF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14D49B6-4845-6031-FD72-A1491B68E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2477" y="1487766"/>
            <a:ext cx="4160218" cy="4408909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A grande maioria dos passageiros pagou quase $10 pela passagem, e eram da terceira classe. A classe que pagou mais caro em suas passagens era da primeira classe, com preços de mais de $150.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89FB7A3C-B2F3-B8E3-D240-7D5D31210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17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EE6AEB43-54B2-6C09-9E43-630115201AEB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Densidade x Preço da passagem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910D558-0AB0-FE3E-2473-4A584052B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634" y="947588"/>
            <a:ext cx="7261626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71F81B-04BC-855C-5304-9B1E012CB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22FD7E-E234-D84B-C49B-9E6484BA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1A09B8E-DCC4-C534-08A2-8BBE22D662C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2477" y="1487766"/>
            <a:ext cx="4160218" cy="4408909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Esse gráfico demonstra que a falta de dados sobre as cabines de parte dos passageiros não foi aleatória.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É possível que a primeira classe tivesse mais cabines exclusivas e assim, foi a que mais teve dados sobre a cabine nas passagens.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dirty="0"/>
              <a:t>Além disso, haviam acomodações compartilhadas, voltadas para pessoas de menor poder socioeconômico.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0B688457-BAF4-3ADA-24D1-9ECA9D0B1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18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53CE76F7-217F-7CE7-D4AD-95A06073E597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Sobreviventes x Classe Social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80A7B77-903F-5716-F977-F984E5F56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880" y="947588"/>
            <a:ext cx="7225678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926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75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C30D03-D374-8773-2500-D0EDE156B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6BA6DBF2-3BC0-F41F-E02C-B33F42164414}"/>
              </a:ext>
            </a:extLst>
          </p:cNvPr>
          <p:cNvSpPr/>
          <p:nvPr/>
        </p:nvSpPr>
        <p:spPr>
          <a:xfrm>
            <a:off x="0" y="21555"/>
            <a:ext cx="4904509" cy="6836445"/>
          </a:xfrm>
          <a:prstGeom prst="rect">
            <a:avLst/>
          </a:prstGeom>
          <a:solidFill>
            <a:srgbClr val="00375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752CB9-5246-52C5-9219-C0DA4E533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9694" y="2544059"/>
            <a:ext cx="4615544" cy="1326204"/>
          </a:xfrm>
        </p:spPr>
        <p:txBody>
          <a:bodyPr rtlCol="0">
            <a:normAutofit fontScale="90000"/>
          </a:bodyPr>
          <a:lstStyle>
            <a:defPPr>
              <a:defRPr lang="pt-BR"/>
            </a:defPPr>
          </a:lstStyle>
          <a:p>
            <a:pPr algn="ctr" rtl="0">
              <a:lnSpc>
                <a:spcPct val="100000"/>
              </a:lnSpc>
            </a:pPr>
            <a:r>
              <a:rPr lang="pt-BR" b="1" dirty="0">
                <a:solidFill>
                  <a:schemeClr val="bg1"/>
                </a:solidFill>
              </a:rPr>
              <a:t>Modelagem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computacional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e seus resultados</a:t>
            </a:r>
          </a:p>
        </p:txBody>
      </p:sp>
      <p:pic>
        <p:nvPicPr>
          <p:cNvPr id="1026" name="Picture 2" descr="O que é e como funciona Machine Learning? Conheça o que é e como funciona Machine Learning, uma das grandes tendências do mundo da tecnologia.">
            <a:extLst>
              <a:ext uri="{FF2B5EF4-FFF2-40B4-BE49-F238E27FC236}">
                <a16:creationId xmlns:a16="http://schemas.microsoft.com/office/drawing/2014/main" id="{24795835-4577-194A-8013-2A98E6DDC3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14" t="12890" r="12604" b="11252"/>
          <a:stretch/>
        </p:blipFill>
        <p:spPr bwMode="auto">
          <a:xfrm>
            <a:off x="1180982" y="1017961"/>
            <a:ext cx="3240349" cy="5202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716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A6F884-A25D-55D3-F230-693D3940A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m 9" descr="Desenho de barco na água&#10;&#10;O conteúdo gerado por IA pode estar incorreto.">
            <a:extLst>
              <a:ext uri="{FF2B5EF4-FFF2-40B4-BE49-F238E27FC236}">
                <a16:creationId xmlns:a16="http://schemas.microsoft.com/office/drawing/2014/main" id="{1EAF5FC4-2B99-97BC-EF2C-22EE7D58EF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098" b="2978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4B2EC822-5C0A-AE3A-CD6B-219EEC4E2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r>
              <a:rPr lang="en-US" sz="4000" b="1" dirty="0"/>
              <a:t>Agenda </a:t>
            </a:r>
          </a:p>
        </p:txBody>
      </p:sp>
      <p:sp>
        <p:nvSpPr>
          <p:cNvPr id="6" name="Espaço Reservado para Texto 6">
            <a:extLst>
              <a:ext uri="{FF2B5EF4-FFF2-40B4-BE49-F238E27FC236}">
                <a16:creationId xmlns:a16="http://schemas.microsoft.com/office/drawing/2014/main" id="{6E85EB74-C294-909A-B55A-1EEFE3FF383F}"/>
              </a:ext>
            </a:extLst>
          </p:cNvPr>
          <p:cNvSpPr txBox="1">
            <a:spLocks/>
          </p:cNvSpPr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O grande navio</a:t>
            </a:r>
          </a:p>
          <a:p>
            <a:r>
              <a:rPr lang="en-US" sz="2000"/>
              <a:t>Entendendo o perfil dos passageiros</a:t>
            </a:r>
          </a:p>
          <a:p>
            <a:r>
              <a:rPr lang="en-US" sz="2000"/>
              <a:t>Mais sobre os passageiros</a:t>
            </a:r>
          </a:p>
          <a:p>
            <a:r>
              <a:rPr lang="en-US" sz="2000"/>
              <a:t>Modelagem computacional e Resultados</a:t>
            </a:r>
          </a:p>
          <a:p>
            <a:r>
              <a:rPr lang="en-US" sz="2000"/>
              <a:t>Conclusão 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0075C01-B5CB-D7DD-EA11-81EFCAB0E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B5CEABB6-07DC-46E8-9B57-56EC44A396E5}" type="slidenum">
              <a:rPr lang="en-US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69623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4FB883-0954-FD77-5E31-DCCC468FB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582C8A06-0071-DDB2-E647-BC8A7548A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Modelagem computacional e seus resultados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101F677-7BB9-0E00-A2A5-34B27A2CF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20</a:t>
            </a:fld>
            <a:endParaRPr lang="pt-BR" dirty="0"/>
          </a:p>
        </p:txBody>
      </p:sp>
      <p:sp>
        <p:nvSpPr>
          <p:cNvPr id="2" name="Espaço Reservado para Conteúdo 3">
            <a:extLst>
              <a:ext uri="{FF2B5EF4-FFF2-40B4-BE49-F238E27FC236}">
                <a16:creationId xmlns:a16="http://schemas.microsoft.com/office/drawing/2014/main" id="{A5340B9F-C842-2A52-F7DC-478FB89356D9}"/>
              </a:ext>
            </a:extLst>
          </p:cNvPr>
          <p:cNvSpPr txBox="1">
            <a:spLocks/>
          </p:cNvSpPr>
          <p:nvPr/>
        </p:nvSpPr>
        <p:spPr>
          <a:xfrm>
            <a:off x="911352" y="1940943"/>
            <a:ext cx="8379297" cy="4670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  <a:lvl1pPr marL="320040" indent="-32004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2004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32004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32004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32004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Preparação dos dados</a:t>
            </a:r>
          </a:p>
          <a:p>
            <a:pPr lvl="1"/>
            <a:r>
              <a:rPr lang="pt-BR" dirty="0"/>
              <a:t>Segregação dos dados de treino e teste</a:t>
            </a:r>
          </a:p>
          <a:p>
            <a:pPr lvl="1"/>
            <a:r>
              <a:rPr lang="pt-BR" dirty="0"/>
              <a:t>Codificação</a:t>
            </a:r>
          </a:p>
          <a:p>
            <a:r>
              <a:rPr lang="pt-BR" dirty="0"/>
              <a:t>Treinamento, validação e teste dos modelos</a:t>
            </a:r>
          </a:p>
          <a:p>
            <a:r>
              <a:rPr lang="pt-BR" dirty="0"/>
              <a:t>Agregando novos dados</a:t>
            </a:r>
          </a:p>
          <a:p>
            <a:pPr lvl="1"/>
            <a:r>
              <a:rPr lang="pt-BR" dirty="0"/>
              <a:t>Execução da função criada para adequação dos novos dados</a:t>
            </a:r>
          </a:p>
          <a:p>
            <a:pPr lvl="1"/>
            <a:r>
              <a:rPr lang="pt-BR" dirty="0"/>
              <a:t>Aplicando o modelo escolhido</a:t>
            </a:r>
          </a:p>
          <a:p>
            <a:pPr lvl="1"/>
            <a:r>
              <a:rPr lang="pt-BR" dirty="0"/>
              <a:t>Exportação do resultado para aplicação no </a:t>
            </a:r>
            <a:r>
              <a:rPr lang="pt-BR" dirty="0" err="1"/>
              <a:t>Kaggle</a:t>
            </a:r>
            <a:endParaRPr lang="pt-BR" dirty="0"/>
          </a:p>
        </p:txBody>
      </p:sp>
      <p:sp>
        <p:nvSpPr>
          <p:cNvPr id="7" name="Retângulo: Cantos Diagonais Recortados 6">
            <a:extLst>
              <a:ext uri="{FF2B5EF4-FFF2-40B4-BE49-F238E27FC236}">
                <a16:creationId xmlns:a16="http://schemas.microsoft.com/office/drawing/2014/main" id="{8D149644-2344-3961-0AB4-13593FBD5756}"/>
              </a:ext>
            </a:extLst>
          </p:cNvPr>
          <p:cNvSpPr/>
          <p:nvPr/>
        </p:nvSpPr>
        <p:spPr>
          <a:xfrm>
            <a:off x="7047781" y="1670188"/>
            <a:ext cx="2035834" cy="541510"/>
          </a:xfrm>
          <a:prstGeom prst="snip2Diag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Random Forest</a:t>
            </a:r>
          </a:p>
        </p:txBody>
      </p:sp>
      <p:sp>
        <p:nvSpPr>
          <p:cNvPr id="9" name="Retângulo: Cantos Diagonais Recortados 8">
            <a:extLst>
              <a:ext uri="{FF2B5EF4-FFF2-40B4-BE49-F238E27FC236}">
                <a16:creationId xmlns:a16="http://schemas.microsoft.com/office/drawing/2014/main" id="{F9D89346-6C5F-5D17-2070-A76FA3B91024}"/>
              </a:ext>
            </a:extLst>
          </p:cNvPr>
          <p:cNvSpPr/>
          <p:nvPr/>
        </p:nvSpPr>
        <p:spPr>
          <a:xfrm>
            <a:off x="9414294" y="1670188"/>
            <a:ext cx="2283124" cy="541510"/>
          </a:xfrm>
          <a:prstGeom prst="snip2Diag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>
                <a:solidFill>
                  <a:schemeClr val="tx1"/>
                </a:solidFill>
              </a:rPr>
              <a:t>Logistic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Regression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0" name="Retângulo: Cantos Diagonais Recortados 9">
            <a:extLst>
              <a:ext uri="{FF2B5EF4-FFF2-40B4-BE49-F238E27FC236}">
                <a16:creationId xmlns:a16="http://schemas.microsoft.com/office/drawing/2014/main" id="{1F544082-B750-B997-3136-8B0B3DDD7F6D}"/>
              </a:ext>
            </a:extLst>
          </p:cNvPr>
          <p:cNvSpPr/>
          <p:nvPr/>
        </p:nvSpPr>
        <p:spPr>
          <a:xfrm>
            <a:off x="7047781" y="2879324"/>
            <a:ext cx="2035834" cy="541510"/>
          </a:xfrm>
          <a:prstGeom prst="snip2DiagRect">
            <a:avLst/>
          </a:prstGeom>
          <a:solidFill>
            <a:srgbClr val="90F97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tx1"/>
                </a:solidFill>
              </a:rPr>
              <a:t>ROC AUC = 0,8741 </a:t>
            </a:r>
          </a:p>
        </p:txBody>
      </p:sp>
      <p:sp>
        <p:nvSpPr>
          <p:cNvPr id="11" name="Retângulo: Cantos Diagonais Recortados 10">
            <a:extLst>
              <a:ext uri="{FF2B5EF4-FFF2-40B4-BE49-F238E27FC236}">
                <a16:creationId xmlns:a16="http://schemas.microsoft.com/office/drawing/2014/main" id="{1151C005-746A-0B9C-F447-75B4BE075418}"/>
              </a:ext>
            </a:extLst>
          </p:cNvPr>
          <p:cNvSpPr/>
          <p:nvPr/>
        </p:nvSpPr>
        <p:spPr>
          <a:xfrm>
            <a:off x="9537939" y="2879324"/>
            <a:ext cx="2035834" cy="541510"/>
          </a:xfrm>
          <a:prstGeom prst="snip2Diag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tx1"/>
                </a:solidFill>
              </a:rPr>
              <a:t>ROC AUC = 0,8699 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029FBC0-ED41-B985-08A3-88E2ECFECC55}"/>
              </a:ext>
            </a:extLst>
          </p:cNvPr>
          <p:cNvCxnSpPr>
            <a:stCxn id="10" idx="3"/>
            <a:endCxn id="7" idx="1"/>
          </p:cNvCxnSpPr>
          <p:nvPr/>
        </p:nvCxnSpPr>
        <p:spPr>
          <a:xfrm flipV="1">
            <a:off x="8065698" y="2211698"/>
            <a:ext cx="0" cy="6676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AFDC9A65-2BCC-3875-7566-2B69D3FD394C}"/>
              </a:ext>
            </a:extLst>
          </p:cNvPr>
          <p:cNvCxnSpPr>
            <a:stCxn id="11" idx="3"/>
            <a:endCxn id="9" idx="1"/>
          </p:cNvCxnSpPr>
          <p:nvPr/>
        </p:nvCxnSpPr>
        <p:spPr>
          <a:xfrm flipV="1">
            <a:off x="10555856" y="2211698"/>
            <a:ext cx="0" cy="6676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16">
            <a:extLst>
              <a:ext uri="{FF2B5EF4-FFF2-40B4-BE49-F238E27FC236}">
                <a16:creationId xmlns:a16="http://schemas.microsoft.com/office/drawing/2014/main" id="{78A93865-D2B6-C91F-1DCA-D748E6ED984D}"/>
              </a:ext>
            </a:extLst>
          </p:cNvPr>
          <p:cNvSpPr/>
          <p:nvPr/>
        </p:nvSpPr>
        <p:spPr>
          <a:xfrm>
            <a:off x="6961517" y="1535502"/>
            <a:ext cx="2199736" cy="205308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: Cantos Diagonais Recortados 3">
            <a:extLst>
              <a:ext uri="{FF2B5EF4-FFF2-40B4-BE49-F238E27FC236}">
                <a16:creationId xmlns:a16="http://schemas.microsoft.com/office/drawing/2014/main" id="{A558CEEF-DA9F-7C5D-057A-BF06B128E513}"/>
              </a:ext>
            </a:extLst>
          </p:cNvPr>
          <p:cNvSpPr/>
          <p:nvPr/>
        </p:nvSpPr>
        <p:spPr>
          <a:xfrm>
            <a:off x="7502105" y="5119316"/>
            <a:ext cx="2035834" cy="541510"/>
          </a:xfrm>
          <a:prstGeom prst="snip2DiagRect">
            <a:avLst/>
          </a:prstGeom>
          <a:solidFill>
            <a:srgbClr val="90F97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Pontuação obtida 0.75119</a:t>
            </a:r>
          </a:p>
        </p:txBody>
      </p:sp>
    </p:spTree>
    <p:extLst>
      <p:ext uri="{BB962C8B-B14F-4D97-AF65-F5344CB8AC3E}">
        <p14:creationId xmlns:p14="http://schemas.microsoft.com/office/powerpoint/2010/main" val="276493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7" grpId="0" animBg="1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6CA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8186A1-11A8-21B1-B6A0-AA1A1DAA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sz="2800" b="1" dirty="0"/>
              <a:t>Conclusão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726E51D-0E5E-98CC-19AE-F6AC7B00B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Inicialmente foi realizada a análise dos dados disponíveis para entender melhor o problema;</a:t>
            </a:r>
          </a:p>
          <a:p>
            <a:pPr marL="5715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Dados dos passageiros e do ocorrido noticiado;</a:t>
            </a:r>
          </a:p>
          <a:p>
            <a:pPr lvl="1">
              <a:lnSpc>
                <a:spcPct val="150000"/>
              </a:lnSpc>
            </a:pPr>
            <a:endParaRPr lang="pt-BR" sz="17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Realização de tratamento dos dados dos passageiros;</a:t>
            </a:r>
          </a:p>
          <a:p>
            <a:pPr marL="5715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Criação de método para adequação de futuros dados;</a:t>
            </a:r>
          </a:p>
          <a:p>
            <a:pPr lvl="1">
              <a:lnSpc>
                <a:spcPct val="150000"/>
              </a:lnSpc>
            </a:pPr>
            <a:endParaRPr lang="pt-BR" sz="1300" dirty="0"/>
          </a:p>
          <a:p>
            <a:pPr marL="342900" indent="-34290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Aplicação de modelos para previsão de resultados;</a:t>
            </a:r>
          </a:p>
          <a:p>
            <a:pPr marL="5715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Treino e avaliação dos modelos;</a:t>
            </a:r>
          </a:p>
          <a:p>
            <a:pPr marL="5715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Utilização do modelo para prever resultados com novos dados;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C5430536-D522-9F5E-B2C4-24F7C7570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8446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75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C6DD0E-26FE-9D55-73FB-DD0748B5C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02EDEC-225A-28B1-9173-238A86D4B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sz="2800" b="1" dirty="0">
                <a:solidFill>
                  <a:schemeClr val="bg1"/>
                </a:solidFill>
              </a:rPr>
              <a:t>Obrigado!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3B011A64-8F0F-2CAA-1452-D3D34A568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>
                <a:solidFill>
                  <a:schemeClr val="bg1"/>
                </a:solidFill>
              </a:rPr>
              <a:t>Dúvidas?</a:t>
            </a:r>
          </a:p>
          <a:p>
            <a:pPr marL="342900" indent="-34290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>
                <a:solidFill>
                  <a:schemeClr val="bg1"/>
                </a:solidFill>
              </a:rPr>
              <a:t>Sugestões?</a:t>
            </a:r>
          </a:p>
          <a:p>
            <a:pPr marL="342900" indent="-342900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700" dirty="0">
              <a:solidFill>
                <a:schemeClr val="bg1"/>
              </a:solidFill>
            </a:endParaRPr>
          </a:p>
          <a:p>
            <a:pPr marL="342900" indent="-342900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700" dirty="0">
              <a:solidFill>
                <a:schemeClr val="bg1"/>
              </a:solidFill>
            </a:endParaRPr>
          </a:p>
          <a:p>
            <a:pPr marL="342900" indent="-342900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700" dirty="0">
              <a:solidFill>
                <a:schemeClr val="bg1"/>
              </a:solidFill>
            </a:endParaRPr>
          </a:p>
          <a:p>
            <a:pPr marL="0" indent="0" rtl="0">
              <a:lnSpc>
                <a:spcPct val="100000"/>
              </a:lnSpc>
              <a:buNone/>
            </a:pPr>
            <a:r>
              <a:rPr lang="pt-BR" sz="1700" dirty="0">
                <a:solidFill>
                  <a:schemeClr val="bg1"/>
                </a:solidFill>
              </a:rPr>
              <a:t>Contato:</a:t>
            </a:r>
          </a:p>
          <a:p>
            <a:pPr marL="0" indent="0" rtl="0">
              <a:lnSpc>
                <a:spcPct val="100000"/>
              </a:lnSpc>
              <a:buNone/>
            </a:pPr>
            <a:r>
              <a:rPr lang="pt-BR" sz="1700" dirty="0">
                <a:solidFill>
                  <a:schemeClr val="bg1"/>
                </a:solidFill>
              </a:rPr>
              <a:t>	</a:t>
            </a:r>
            <a:r>
              <a:rPr lang="pt-BR" sz="1700" dirty="0" err="1">
                <a:solidFill>
                  <a:schemeClr val="bg1"/>
                </a:solidFill>
              </a:rPr>
              <a:t>email</a:t>
            </a:r>
            <a:r>
              <a:rPr lang="pt-BR" sz="1700" dirty="0">
                <a:solidFill>
                  <a:schemeClr val="bg1"/>
                </a:solidFill>
              </a:rPr>
              <a:t>: </a:t>
            </a:r>
            <a:r>
              <a:rPr lang="pt-BR" sz="17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lucas.souzacosta@outlook.com</a:t>
            </a:r>
            <a:endParaRPr lang="pt-BR" sz="1700" dirty="0">
              <a:solidFill>
                <a:schemeClr val="bg1"/>
              </a:solidFill>
            </a:endParaRPr>
          </a:p>
          <a:p>
            <a:pPr marL="0" indent="0" rtl="0">
              <a:lnSpc>
                <a:spcPct val="100000"/>
              </a:lnSpc>
              <a:buNone/>
            </a:pPr>
            <a:r>
              <a:rPr lang="pt-BR" sz="1700" dirty="0">
                <a:solidFill>
                  <a:schemeClr val="bg1"/>
                </a:solidFill>
              </a:rPr>
              <a:t>	</a:t>
            </a:r>
            <a:r>
              <a:rPr lang="pt-BR" sz="1700" dirty="0" err="1">
                <a:solidFill>
                  <a:schemeClr val="bg1"/>
                </a:solidFill>
              </a:rPr>
              <a:t>wpp</a:t>
            </a:r>
            <a:r>
              <a:rPr lang="pt-BR" sz="1700" dirty="0">
                <a:solidFill>
                  <a:schemeClr val="bg1"/>
                </a:solidFill>
              </a:rPr>
              <a:t>: (22) 99938-1037</a:t>
            </a:r>
          </a:p>
          <a:p>
            <a:pPr marL="342900" indent="-342900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1700" dirty="0">
              <a:solidFill>
                <a:schemeClr val="bg1"/>
              </a:solidFill>
            </a:endParaRP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490D37A9-295B-DAD0-D942-C6F7929B0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8160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8000"/>
                    </a14:imgEffect>
                  </a14:imgLayer>
                </a14:imgProps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1E2E183E-4579-32D6-8C36-EDD634B27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206" y="1395167"/>
            <a:ext cx="4536988" cy="742276"/>
          </a:xfrm>
        </p:spPr>
        <p:txBody>
          <a:bodyPr rtlCol="0">
            <a:noAutofit/>
          </a:bodyPr>
          <a:lstStyle>
            <a:defPPr>
              <a:defRPr lang="pt-BR"/>
            </a:defPPr>
          </a:lstStyle>
          <a:p>
            <a:pPr algn="ctr" rtl="0">
              <a:lnSpc>
                <a:spcPct val="100000"/>
              </a:lnSpc>
            </a:pPr>
            <a:r>
              <a:rPr lang="pt-BR" sz="5000" b="1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RMS TITANIC</a:t>
            </a:r>
          </a:p>
        </p:txBody>
      </p:sp>
    </p:spTree>
    <p:extLst>
      <p:ext uri="{BB962C8B-B14F-4D97-AF65-F5344CB8AC3E}">
        <p14:creationId xmlns:p14="http://schemas.microsoft.com/office/powerpoint/2010/main" val="158386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4AFE2A8-8464-013F-4AF8-1D7A7A46F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pt-BR" smtClean="0"/>
              <a:pPr rtl="0">
                <a:spcAft>
                  <a:spcPts val="600"/>
                </a:spcAft>
              </a:pPr>
              <a:t>4</a:t>
            </a:fld>
            <a:endParaRPr lang="pt-BR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E8A396AB-8C2A-3B73-F261-2195DE2D9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sz="2800" b="1" dirty="0">
                <a:solidFill>
                  <a:schemeClr val="bg1"/>
                </a:solidFill>
              </a:rPr>
              <a:t>O Grande navio RMS </a:t>
            </a:r>
            <a:r>
              <a:rPr lang="pt-BR" sz="2800" b="1" dirty="0" err="1">
                <a:solidFill>
                  <a:schemeClr val="bg1"/>
                </a:solidFill>
              </a:rPr>
              <a:t>titanic</a:t>
            </a:r>
            <a:endParaRPr lang="pt-BR" sz="2800" b="1" dirty="0">
              <a:solidFill>
                <a:schemeClr val="bg1"/>
              </a:solidFill>
            </a:endParaRPr>
          </a:p>
        </p:txBody>
      </p:sp>
      <p:sp>
        <p:nvSpPr>
          <p:cNvPr id="8" name="Espaço Reservado para Texto 3">
            <a:extLst>
              <a:ext uri="{FF2B5EF4-FFF2-40B4-BE49-F238E27FC236}">
                <a16:creationId xmlns:a16="http://schemas.microsoft.com/office/drawing/2014/main" id="{A47C8DC8-2BAB-09B1-2305-69924FBEE2E3}"/>
              </a:ext>
            </a:extLst>
          </p:cNvPr>
          <p:cNvSpPr txBox="1">
            <a:spLocks/>
          </p:cNvSpPr>
          <p:nvPr/>
        </p:nvSpPr>
        <p:spPr>
          <a:xfrm>
            <a:off x="865631" y="1682151"/>
            <a:ext cx="8324089" cy="4564471"/>
          </a:xfrm>
          <a:prstGeom prst="rect">
            <a:avLst/>
          </a:prstGeom>
        </p:spPr>
        <p:txBody>
          <a:bodyPr rtlCol="0">
            <a:normAutofit/>
          </a:bodyPr>
          <a:lstStyle>
            <a:defPPr>
              <a:defRPr lang="pt-BR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sz="2000" dirty="0">
                <a:solidFill>
                  <a:schemeClr val="bg1"/>
                </a:solidFill>
              </a:rPr>
              <a:t>Construído em Belfast, na Irlanda do Norte, entre 1909 e 1911;</a:t>
            </a:r>
          </a:p>
          <a:p>
            <a:pPr algn="just"/>
            <a:r>
              <a:rPr lang="pt-BR" sz="2000" dirty="0">
                <a:solidFill>
                  <a:schemeClr val="bg1"/>
                </a:solidFill>
              </a:rPr>
              <a:t>Considerado o maior e mais luxuoso navio de passageiros da época;</a:t>
            </a:r>
          </a:p>
          <a:p>
            <a:pPr algn="just"/>
            <a:r>
              <a:rPr lang="pt-BR" sz="2000" dirty="0">
                <a:solidFill>
                  <a:schemeClr val="bg1"/>
                </a:solidFill>
              </a:rPr>
              <a:t>Capacidade para mais de 3.000 pessoas, sendo 892 tripulantes;</a:t>
            </a:r>
          </a:p>
          <a:p>
            <a:pPr algn="just"/>
            <a:r>
              <a:rPr lang="pt-BR" sz="2000" dirty="0">
                <a:solidFill>
                  <a:schemeClr val="bg1"/>
                </a:solidFill>
              </a:rPr>
              <a:t>Pesava cerca de 46 mil toneladas;</a:t>
            </a:r>
          </a:p>
          <a:p>
            <a:pPr algn="just"/>
            <a:r>
              <a:rPr lang="pt-BR" sz="2000" dirty="0">
                <a:solidFill>
                  <a:schemeClr val="bg1"/>
                </a:solidFill>
              </a:rPr>
              <a:t>A sigla RMS significa </a:t>
            </a:r>
            <a:r>
              <a:rPr lang="pt-BR" sz="2000" b="1" dirty="0">
                <a:solidFill>
                  <a:schemeClr val="bg1"/>
                </a:solidFill>
              </a:rPr>
              <a:t>Royal Mail </a:t>
            </a:r>
            <a:r>
              <a:rPr lang="pt-BR" sz="2000" b="1" dirty="0" err="1">
                <a:solidFill>
                  <a:schemeClr val="bg1"/>
                </a:solidFill>
              </a:rPr>
              <a:t>Ship</a:t>
            </a:r>
            <a:r>
              <a:rPr lang="pt-BR" sz="2000" dirty="0">
                <a:solidFill>
                  <a:schemeClr val="bg1"/>
                </a:solidFill>
              </a:rPr>
              <a:t>, o Titanic seria também um navio de transporte de correspondências do Correio Real Britânico;</a:t>
            </a:r>
          </a:p>
          <a:p>
            <a:pPr algn="just"/>
            <a:r>
              <a:rPr lang="pt-BR" sz="2000" dirty="0">
                <a:solidFill>
                  <a:schemeClr val="bg1"/>
                </a:solidFill>
              </a:rPr>
              <a:t>Viagem inaugural em 10 de abril de 1912, partindo de Southampton, na </a:t>
            </a:r>
            <a:r>
              <a:rPr lang="pt-BR" sz="2000" b="1" dirty="0">
                <a:solidFill>
                  <a:schemeClr val="bg1"/>
                </a:solidFill>
              </a:rPr>
              <a:t>Inglaterra</a:t>
            </a:r>
            <a:r>
              <a:rPr lang="pt-BR" sz="2000" dirty="0">
                <a:solidFill>
                  <a:schemeClr val="bg1"/>
                </a:solidFill>
              </a:rPr>
              <a:t>, com destino à Nova Iorque, nos </a:t>
            </a:r>
            <a:r>
              <a:rPr lang="pt-BR" sz="2000" b="1" dirty="0">
                <a:solidFill>
                  <a:schemeClr val="bg1"/>
                </a:solidFill>
              </a:rPr>
              <a:t>Estados Unidos </a:t>
            </a:r>
            <a:r>
              <a:rPr lang="pt-BR" sz="2000" dirty="0">
                <a:solidFill>
                  <a:schemeClr val="bg1"/>
                </a:solidFill>
              </a:rPr>
              <a:t>;</a:t>
            </a:r>
          </a:p>
          <a:p>
            <a:pPr algn="just"/>
            <a:r>
              <a:rPr lang="pt-BR" sz="2000" b="1" dirty="0">
                <a:solidFill>
                  <a:schemeClr val="bg1"/>
                </a:solidFill>
              </a:rPr>
              <a:t>Considerado como o navio </a:t>
            </a:r>
            <a:r>
              <a:rPr lang="pt-BR" sz="2000" b="1" u="sng" dirty="0">
                <a:solidFill>
                  <a:schemeClr val="bg1"/>
                </a:solidFill>
              </a:rPr>
              <a:t>inafundável</a:t>
            </a:r>
            <a:r>
              <a:rPr lang="pt-BR" sz="2000" b="1" dirty="0">
                <a:solidFill>
                  <a:schemeClr val="bg1"/>
                </a:solidFill>
              </a:rPr>
              <a:t> </a:t>
            </a:r>
            <a:r>
              <a:rPr lang="pt-BR" sz="2000" dirty="0">
                <a:solidFill>
                  <a:schemeClr val="bg1"/>
                </a:solidFill>
              </a:rPr>
              <a:t>por conta de seu sistema de segurança equipado com 16 compartimentos estanques que impediriam a entrada de água.</a:t>
            </a: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21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FC4499-8F67-8414-34C2-2F4C0A003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216A663-6D13-47DA-B3F4-A92A29578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pt-BR" smtClean="0"/>
              <a:pPr rtl="0">
                <a:spcAft>
                  <a:spcPts val="600"/>
                </a:spcAft>
              </a:pPr>
              <a:t>5</a:t>
            </a:fld>
            <a:endParaRPr lang="pt-BR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2C574157-2A51-F02F-CD02-68CA9C098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sz="2800" b="1" dirty="0"/>
              <a:t>O vilão e  as consequências</a:t>
            </a:r>
          </a:p>
        </p:txBody>
      </p:sp>
      <p:sp>
        <p:nvSpPr>
          <p:cNvPr id="2" name="Espaço Reservado para Texto 3">
            <a:extLst>
              <a:ext uri="{FF2B5EF4-FFF2-40B4-BE49-F238E27FC236}">
                <a16:creationId xmlns:a16="http://schemas.microsoft.com/office/drawing/2014/main" id="{4BF531FA-99AB-13B8-0FF7-AE6D223048A1}"/>
              </a:ext>
            </a:extLst>
          </p:cNvPr>
          <p:cNvSpPr txBox="1">
            <a:spLocks/>
          </p:cNvSpPr>
          <p:nvPr/>
        </p:nvSpPr>
        <p:spPr>
          <a:xfrm>
            <a:off x="865631" y="1329179"/>
            <a:ext cx="8324089" cy="4735191"/>
          </a:xfrm>
          <a:prstGeom prst="rect">
            <a:avLst/>
          </a:prstGeom>
        </p:spPr>
        <p:txBody>
          <a:bodyPr rtlCol="0">
            <a:normAutofit lnSpcReduction="10000"/>
          </a:bodyPr>
          <a:lstStyle>
            <a:defPPr>
              <a:defRPr lang="pt-BR"/>
            </a:defPPr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rtl="0"/>
            <a:r>
              <a:rPr lang="pt-BR" sz="1600" dirty="0"/>
              <a:t>No dia 14 de abril de 1912, apenas 4 dias após zarpar, o Titanic colidiu com um </a:t>
            </a:r>
            <a:r>
              <a:rPr lang="pt-BR" sz="1600" b="1" dirty="0"/>
              <a:t>Iceberg </a:t>
            </a:r>
            <a:r>
              <a:rPr lang="pt-BR" sz="1600" dirty="0"/>
              <a:t>que provocou danos irreparáveis na lateral do casco;</a:t>
            </a:r>
          </a:p>
          <a:p>
            <a:pPr algn="just" rtl="0"/>
            <a:endParaRPr lang="pt-BR" sz="1600" dirty="0"/>
          </a:p>
          <a:p>
            <a:pPr algn="just" rtl="0"/>
            <a:r>
              <a:rPr lang="pt-BR" sz="1600" b="1" dirty="0"/>
              <a:t>Os danos </a:t>
            </a:r>
            <a:r>
              <a:rPr lang="pt-BR" sz="1600" dirty="0"/>
              <a:t>causados pelo gigante gelado fizeram com que as comportas internas do casco fossem todas inundadas, </a:t>
            </a:r>
            <a:r>
              <a:rPr lang="pt-BR" sz="1600" b="1" dirty="0"/>
              <a:t>inutilizando seu sistema de segurança</a:t>
            </a:r>
            <a:r>
              <a:rPr lang="pt-BR" sz="1600" dirty="0"/>
              <a:t>, acarretando assim, no “</a:t>
            </a:r>
            <a:r>
              <a:rPr lang="pt-BR" sz="1600" u="sng" dirty="0"/>
              <a:t>impossível</a:t>
            </a:r>
            <a:r>
              <a:rPr lang="pt-BR" sz="1600" dirty="0"/>
              <a:t>” </a:t>
            </a:r>
            <a:r>
              <a:rPr lang="pt-BR" sz="1600" b="1" dirty="0"/>
              <a:t>naufrágio do luxuoso navio</a:t>
            </a:r>
            <a:r>
              <a:rPr lang="pt-BR" sz="1600" dirty="0"/>
              <a:t>;</a:t>
            </a:r>
          </a:p>
          <a:p>
            <a:pPr algn="just" rtl="0"/>
            <a:endParaRPr lang="pt-BR" sz="1600" dirty="0"/>
          </a:p>
          <a:p>
            <a:pPr algn="just" rtl="0"/>
            <a:r>
              <a:rPr lang="pt-BR" sz="1600" dirty="0">
                <a:solidFill>
                  <a:schemeClr val="bg1"/>
                </a:solidFill>
              </a:rPr>
              <a:t>Esse fato provocou a </a:t>
            </a:r>
            <a:r>
              <a:rPr lang="pt-BR" sz="1600" b="1" dirty="0">
                <a:solidFill>
                  <a:schemeClr val="bg1"/>
                </a:solidFill>
              </a:rPr>
              <a:t>morte de 1500 </a:t>
            </a:r>
            <a:r>
              <a:rPr lang="pt-BR" sz="1600" dirty="0">
                <a:solidFill>
                  <a:schemeClr val="bg1"/>
                </a:solidFill>
              </a:rPr>
              <a:t>pessoas das mais de 2200 que estavam a bordo.</a:t>
            </a:r>
          </a:p>
          <a:p>
            <a:pPr algn="just" rtl="0"/>
            <a:endParaRPr lang="pt-BR" sz="1600" dirty="0">
              <a:solidFill>
                <a:schemeClr val="bg1"/>
              </a:solidFill>
            </a:endParaRPr>
          </a:p>
          <a:p>
            <a:pPr algn="just" rtl="0"/>
            <a:r>
              <a:rPr lang="pt-BR" sz="1600" dirty="0">
                <a:solidFill>
                  <a:schemeClr val="bg1"/>
                </a:solidFill>
              </a:rPr>
              <a:t>Em 1985 os destroços do Titanic foram finalmente encontrados, o que permitiu entender como ocorreu seu naufrágio;</a:t>
            </a:r>
          </a:p>
          <a:p>
            <a:pPr algn="just" rtl="0"/>
            <a:endParaRPr lang="pt-BR" sz="1600" dirty="0">
              <a:solidFill>
                <a:schemeClr val="bg1"/>
              </a:solidFill>
            </a:endParaRPr>
          </a:p>
          <a:p>
            <a:pPr algn="just" rtl="0"/>
            <a:r>
              <a:rPr lang="pt-BR" sz="1600" dirty="0">
                <a:solidFill>
                  <a:schemeClr val="bg1"/>
                </a:solidFill>
              </a:rPr>
              <a:t>O desastre ficou marcado como um dos piores acidentes da história da navegação marítima.</a:t>
            </a:r>
          </a:p>
          <a:p>
            <a:pPr algn="just" rtl="0"/>
            <a:endParaRPr lang="pt-BR" sz="1600" dirty="0">
              <a:solidFill>
                <a:schemeClr val="bg1"/>
              </a:solidFill>
            </a:endParaRPr>
          </a:p>
          <a:p>
            <a:pPr algn="just" rtl="0"/>
            <a:r>
              <a:rPr lang="pt-BR" sz="1600" dirty="0">
                <a:solidFill>
                  <a:schemeClr val="bg1"/>
                </a:solidFill>
              </a:rPr>
              <a:t>Esse evento ficou tão famoso que diversas obras foram produzidas sobre o RMS Titanic. A mais famosa é o filme Titanic, de 1997.</a:t>
            </a:r>
          </a:p>
        </p:txBody>
      </p:sp>
    </p:spTree>
    <p:extLst>
      <p:ext uri="{BB962C8B-B14F-4D97-AF65-F5344CB8AC3E}">
        <p14:creationId xmlns:p14="http://schemas.microsoft.com/office/powerpoint/2010/main" val="64890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D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6E41B2A6-F98B-12C3-2539-308DF09DA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1468" y="-120094"/>
            <a:ext cx="5998638" cy="747842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6FBF9F0-B02C-F479-3755-F41439C1E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41960"/>
            <a:ext cx="4615544" cy="3316893"/>
          </a:xfrm>
        </p:spPr>
        <p:txBody>
          <a:bodyPr rtlCol="0"/>
          <a:lstStyle>
            <a:defPPr>
              <a:defRPr lang="pt-BR"/>
            </a:defPPr>
          </a:lstStyle>
          <a:p>
            <a:pPr algn="ctr" rtl="0">
              <a:lnSpc>
                <a:spcPct val="100000"/>
              </a:lnSpc>
            </a:pPr>
            <a:r>
              <a:rPr lang="pt-BR" b="1" dirty="0"/>
              <a:t>Entendendo o perfil dos passageiros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E3C8A46-D49C-FB70-9062-B672F2F7FB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13479" y="4033886"/>
            <a:ext cx="5580586" cy="2197590"/>
          </a:xfrm>
        </p:spPr>
        <p:txBody>
          <a:bodyPr rtlCol="0"/>
          <a:lstStyle>
            <a:defPPr>
              <a:defRPr lang="pt-BR"/>
            </a:defPPr>
          </a:lstStyle>
          <a:p>
            <a:pPr algn="ctr" rtl="0"/>
            <a:r>
              <a:rPr lang="pt-BR" dirty="0"/>
              <a:t>Quais suas características?</a:t>
            </a:r>
          </a:p>
        </p:txBody>
      </p:sp>
      <p:pic>
        <p:nvPicPr>
          <p:cNvPr id="7" name="Imagem 6" descr="Uma imagem contendo Ícone&#10;&#10;Descrição gerada automaticamente">
            <a:extLst>
              <a:ext uri="{FF2B5EF4-FFF2-40B4-BE49-F238E27FC236}">
                <a16:creationId xmlns:a16="http://schemas.microsoft.com/office/drawing/2014/main" id="{C908692C-B8A7-4D2B-C84E-CB39AECD7F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24" y="1056017"/>
            <a:ext cx="4745966" cy="474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39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F4228-0DC4-4119-B9C7-6C936C41E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58EE59-4D4C-0681-0DD3-18233C3F94A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29401" y="1378568"/>
            <a:ext cx="3835798" cy="4342123"/>
          </a:xfrm>
        </p:spPr>
        <p:txBody>
          <a:bodyPr rtlCol="0">
            <a:normAutofit lnSpcReduction="10000"/>
          </a:bodyPr>
          <a:lstStyle>
            <a:defPPr>
              <a:defRPr lang="pt-BR"/>
            </a:defPPr>
          </a:lstStyle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Os passageiros eram divididos em 3 classes (sociais);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Os pertencentes à primeira classe eram os mais velhos, seguidos da segunda e terceira classe;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É provável que as classes sociais estão diretamente relacionadas ao tempo de vida em que os passageiros tiveram para acumular suas riquezas;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714ECC30-C8C7-7D87-4D74-AECB82505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7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5CCE9FFC-D475-39D7-4414-3B1D90AEBBFE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Idade x Classe Social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F96B10F-E4AF-8A1D-ED53-D4CB227E4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" y="1413039"/>
            <a:ext cx="6649472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7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283247-9289-4225-EF76-34685645B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06BAE5-39BD-366F-0E18-6900B31EE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71146A2-7401-CD8A-BD9D-B3C66DB354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41963" y="2594039"/>
            <a:ext cx="3835798" cy="2291691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É notável que há muito mais passageiros da 3ª classe.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Como a maioria da 3ª classe, tem entre 20 e 30 anos, o gráfico empilhado teve seu pico também nessa faixa.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283AE769-7133-654B-21BA-13E430F0C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8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B07658AB-D6B6-0FFE-BEA5-90E96F7B949C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Idade x Classe Social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49BCFE95-C259-B60B-A114-316DDB392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83" y="1581569"/>
            <a:ext cx="7546180" cy="440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96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AC58A-3DF3-ED11-37D3-3C060661B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0DDEC9-47EB-EE9D-A658-BDD8CED7A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413" y="-417004"/>
            <a:ext cx="10405174" cy="1326514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b="1" dirty="0"/>
              <a:t>Explorando os dados disponíveis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6126156-6E43-A469-4A98-C5C8D46C551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41193" y="2545196"/>
            <a:ext cx="4160218" cy="2291691"/>
          </a:xfrm>
        </p:spPr>
        <p:txBody>
          <a:bodyPr rtlCol="0">
            <a:normAutofit fontScale="92500" lnSpcReduction="20000"/>
          </a:bodyPr>
          <a:lstStyle>
            <a:defPPr>
              <a:defRPr lang="pt-BR"/>
            </a:defPPr>
          </a:lstStyle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Esse gráfico demonstra que a quantidade de homens era muito maior do que a de mulheres no Titanic, pelo menos na faixa dos 20 a 30 anos.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/>
              <a:t>Já nas outras faixas etárias a proporção não era tão discrepante.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62E27032-E2B7-EC7B-4B35-A646A7639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B5CEABB6-07DC-46E8-9B57-56EC44A396E5}" type="slidenum">
              <a:rPr lang="pt-BR" smtClean="0"/>
              <a:pPr rtl="0"/>
              <a:t>9</a:t>
            </a:fld>
            <a:endParaRPr lang="pt-BR" dirty="0"/>
          </a:p>
        </p:txBody>
      </p:sp>
      <p:sp>
        <p:nvSpPr>
          <p:cNvPr id="11" name="Espaço Reservado para Texto 4">
            <a:extLst>
              <a:ext uri="{FF2B5EF4-FFF2-40B4-BE49-F238E27FC236}">
                <a16:creationId xmlns:a16="http://schemas.microsoft.com/office/drawing/2014/main" id="{E1872254-60CB-FC75-51F6-43498D3079A1}"/>
              </a:ext>
            </a:extLst>
          </p:cNvPr>
          <p:cNvSpPr txBox="1">
            <a:spLocks/>
          </p:cNvSpPr>
          <p:nvPr/>
        </p:nvSpPr>
        <p:spPr>
          <a:xfrm>
            <a:off x="911352" y="870412"/>
            <a:ext cx="5580586" cy="38904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defPPr>
              <a:defRPr lang="pt-BR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pt-BR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Idade x Sexo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2D03A11-B212-B22C-5C17-4C8B23829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89" y="1351042"/>
            <a:ext cx="6796348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1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5040CA-20CC-43C6-BC0C-8D8696B6AF89}">
  <ds:schemaRefs>
    <ds:schemaRef ds:uri="http://schemas.microsoft.com/sharepoint/v3"/>
    <ds:schemaRef ds:uri="http://purl.org/dc/elements/1.1/"/>
    <ds:schemaRef ds:uri="16c05727-aa75-4e4a-9b5f-8a80a1165891"/>
    <ds:schemaRef ds:uri="http://www.w3.org/XML/1998/namespace"/>
    <ds:schemaRef ds:uri="71af3243-3dd4-4a8d-8c0d-dd76da1f02a5"/>
    <ds:schemaRef ds:uri="http://schemas.microsoft.com/office/2006/documentManagement/types"/>
    <ds:schemaRef ds:uri="230e9df3-be65-4c73-a93b-d1236ebd677e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16914</TotalTime>
  <Words>1143</Words>
  <Application>Microsoft Office PowerPoint</Application>
  <PresentationFormat>Widescreen</PresentationFormat>
  <Paragraphs>148</Paragraphs>
  <Slides>22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Calibri</vt:lpstr>
      <vt:lpstr>Tema do Office</vt:lpstr>
      <vt:lpstr>RMS Titanic</vt:lpstr>
      <vt:lpstr>Agenda </vt:lpstr>
      <vt:lpstr>RMS TITANIC</vt:lpstr>
      <vt:lpstr>O Grande navio RMS titanic</vt:lpstr>
      <vt:lpstr>O vilão e  as consequências</vt:lpstr>
      <vt:lpstr>Entendendo o perfil dos passageiros</vt:lpstr>
      <vt:lpstr>Explorando os dados disponíveis</vt:lpstr>
      <vt:lpstr>Explorando os dados disponíveis</vt:lpstr>
      <vt:lpstr>Explorando os dados disponíveis</vt:lpstr>
      <vt:lpstr>Explorando os dados disponíveis</vt:lpstr>
      <vt:lpstr>Mais sobre os passageiros</vt:lpstr>
      <vt:lpstr>Explorando os dados disponíveis</vt:lpstr>
      <vt:lpstr>Explorando os dados disponíveis</vt:lpstr>
      <vt:lpstr>Explorando os dados disponíveis</vt:lpstr>
      <vt:lpstr>Explorando os dados disponíveis</vt:lpstr>
      <vt:lpstr>Explorando os dados disponíveis</vt:lpstr>
      <vt:lpstr>Explorando os dados disponíveis</vt:lpstr>
      <vt:lpstr>Explorando os dados disponíveis</vt:lpstr>
      <vt:lpstr>Modelagem computacional e seus resultados</vt:lpstr>
      <vt:lpstr>Modelagem computacional e seus resultados</vt:lpstr>
      <vt:lpstr>Conclusão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RMS Titanic</dc:title>
  <dc:creator>Lucas de Souza Costa</dc:creator>
  <cp:lastModifiedBy>Lucas Souza</cp:lastModifiedBy>
  <cp:revision>18</cp:revision>
  <dcterms:created xsi:type="dcterms:W3CDTF">2024-12-24T14:54:48Z</dcterms:created>
  <dcterms:modified xsi:type="dcterms:W3CDTF">2025-06-22T18:02:34Z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